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0" r:id="rId5"/>
    <p:sldId id="256" r:id="rId6"/>
    <p:sldId id="271" r:id="rId7"/>
    <p:sldId id="261" r:id="rId8"/>
    <p:sldId id="262" r:id="rId9"/>
    <p:sldId id="265" r:id="rId10"/>
    <p:sldId id="286" r:id="rId11"/>
    <p:sldId id="288" r:id="rId12"/>
    <p:sldId id="267" r:id="rId13"/>
    <p:sldId id="273" r:id="rId14"/>
    <p:sldId id="274" r:id="rId15"/>
    <p:sldId id="264" r:id="rId16"/>
    <p:sldId id="283" r:id="rId17"/>
    <p:sldId id="268" r:id="rId18"/>
    <p:sldId id="284" r:id="rId19"/>
    <p:sldId id="289" r:id="rId20"/>
    <p:sldId id="285" r:id="rId21"/>
    <p:sldId id="287" r:id="rId22"/>
    <p:sldId id="26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685C-3FB6-4797-A0D3-BDB48EA9EAA1}" v="54" dt="2022-06-17T14:14:31.814"/>
    <p1510:client id="{A6BDC9EC-5D27-43CE-9198-0E0643E663C5}" v="13" dt="2022-05-31T14:07:01.164"/>
    <p1510:client id="{E4134F38-9694-4D9E-9D75-DC3691D974AB}" v="68" dt="2022-06-17T13:11:23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Nijssen" userId="S::rnijssen@davinci.nl::a0678784-10dc-4e64-ab67-f5e6f1931f2f" providerId="AD" clId="Web-{E4134F38-9694-4D9E-9D75-DC3691D974AB}"/>
    <pc:docChg chg="modSld">
      <pc:chgData name="Robert Nijssen" userId="S::rnijssen@davinci.nl::a0678784-10dc-4e64-ab67-f5e6f1931f2f" providerId="AD" clId="Web-{E4134F38-9694-4D9E-9D75-DC3691D974AB}" dt="2022-06-17T13:11:23.976" v="64" actId="20577"/>
      <pc:docMkLst>
        <pc:docMk/>
      </pc:docMkLst>
      <pc:sldChg chg="modSp">
        <pc:chgData name="Robert Nijssen" userId="S::rnijssen@davinci.nl::a0678784-10dc-4e64-ab67-f5e6f1931f2f" providerId="AD" clId="Web-{E4134F38-9694-4D9E-9D75-DC3691D974AB}" dt="2022-06-17T13:08:22.955" v="44" actId="20577"/>
        <pc:sldMkLst>
          <pc:docMk/>
          <pc:sldMk cId="1109026094" sldId="267"/>
        </pc:sldMkLst>
        <pc:spChg chg="mod">
          <ac:chgData name="Robert Nijssen" userId="S::rnijssen@davinci.nl::a0678784-10dc-4e64-ab67-f5e6f1931f2f" providerId="AD" clId="Web-{E4134F38-9694-4D9E-9D75-DC3691D974AB}" dt="2022-06-17T13:08:22.955" v="44" actId="20577"/>
          <ac:spMkLst>
            <pc:docMk/>
            <pc:sldMk cId="1109026094" sldId="267"/>
            <ac:spMk id="3" creationId="{8E439141-9D11-46A5-827C-26EA2B00FDEA}"/>
          </ac:spMkLst>
        </pc:spChg>
      </pc:sldChg>
      <pc:sldChg chg="delSp">
        <pc:chgData name="Robert Nijssen" userId="S::rnijssen@davinci.nl::a0678784-10dc-4e64-ab67-f5e6f1931f2f" providerId="AD" clId="Web-{E4134F38-9694-4D9E-9D75-DC3691D974AB}" dt="2022-06-17T13:03:50.120" v="0"/>
        <pc:sldMkLst>
          <pc:docMk/>
          <pc:sldMk cId="3206591648" sldId="271"/>
        </pc:sldMkLst>
        <pc:spChg chg="del">
          <ac:chgData name="Robert Nijssen" userId="S::rnijssen@davinci.nl::a0678784-10dc-4e64-ab67-f5e6f1931f2f" providerId="AD" clId="Web-{E4134F38-9694-4D9E-9D75-DC3691D974AB}" dt="2022-06-17T13:03:50.120" v="0"/>
          <ac:spMkLst>
            <pc:docMk/>
            <pc:sldMk cId="3206591648" sldId="271"/>
            <ac:spMk id="5" creationId="{00000000-0000-0000-0000-000000000000}"/>
          </ac:spMkLst>
        </pc:spChg>
      </pc:sldChg>
      <pc:sldChg chg="modSp">
        <pc:chgData name="Robert Nijssen" userId="S::rnijssen@davinci.nl::a0678784-10dc-4e64-ab67-f5e6f1931f2f" providerId="AD" clId="Web-{E4134F38-9694-4D9E-9D75-DC3691D974AB}" dt="2022-06-17T13:11:23.976" v="64" actId="20577"/>
        <pc:sldMkLst>
          <pc:docMk/>
          <pc:sldMk cId="1862884765" sldId="285"/>
        </pc:sldMkLst>
        <pc:spChg chg="mod">
          <ac:chgData name="Robert Nijssen" userId="S::rnijssen@davinci.nl::a0678784-10dc-4e64-ab67-f5e6f1931f2f" providerId="AD" clId="Web-{E4134F38-9694-4D9E-9D75-DC3691D974AB}" dt="2022-06-17T13:11:23.976" v="64" actId="20577"/>
          <ac:spMkLst>
            <pc:docMk/>
            <pc:sldMk cId="1862884765" sldId="285"/>
            <ac:spMk id="3" creationId="{00000000-0000-0000-0000-000000000000}"/>
          </ac:spMkLst>
        </pc:spChg>
      </pc:sldChg>
      <pc:sldChg chg="modSp">
        <pc:chgData name="Robert Nijssen" userId="S::rnijssen@davinci.nl::a0678784-10dc-4e64-ab67-f5e6f1931f2f" providerId="AD" clId="Web-{E4134F38-9694-4D9E-9D75-DC3691D974AB}" dt="2022-06-17T13:08:30.940" v="55" actId="20577"/>
        <pc:sldMkLst>
          <pc:docMk/>
          <pc:sldMk cId="3152080838" sldId="288"/>
        </pc:sldMkLst>
        <pc:spChg chg="mod">
          <ac:chgData name="Robert Nijssen" userId="S::rnijssen@davinci.nl::a0678784-10dc-4e64-ab67-f5e6f1931f2f" providerId="AD" clId="Web-{E4134F38-9694-4D9E-9D75-DC3691D974AB}" dt="2022-06-17T13:08:30.940" v="55" actId="20577"/>
          <ac:spMkLst>
            <pc:docMk/>
            <pc:sldMk cId="3152080838" sldId="288"/>
            <ac:spMk id="4" creationId="{CF27CD33-B7BB-C028-D26B-1D3E2A550A13}"/>
          </ac:spMkLst>
        </pc:spChg>
      </pc:sldChg>
    </pc:docChg>
  </pc:docChgLst>
  <pc:docChgLst>
    <pc:chgData name="Robert Nijssen" userId="S::rnijssen@davinci.nl::a0678784-10dc-4e64-ab67-f5e6f1931f2f" providerId="AD" clId="Web-{0D9A685C-3FB6-4797-A0D3-BDB48EA9EAA1}"/>
    <pc:docChg chg="addSld modSld">
      <pc:chgData name="Robert Nijssen" userId="S::rnijssen@davinci.nl::a0678784-10dc-4e64-ab67-f5e6f1931f2f" providerId="AD" clId="Web-{0D9A685C-3FB6-4797-A0D3-BDB48EA9EAA1}" dt="2022-06-17T14:14:31.861" v="52"/>
      <pc:docMkLst>
        <pc:docMk/>
      </pc:docMkLst>
      <pc:sldChg chg="addSp modSp add mod replId modClrScheme chgLayout">
        <pc:chgData name="Robert Nijssen" userId="S::rnijssen@davinci.nl::a0678784-10dc-4e64-ab67-f5e6f1931f2f" providerId="AD" clId="Web-{0D9A685C-3FB6-4797-A0D3-BDB48EA9EAA1}" dt="2022-06-17T14:14:31.861" v="52"/>
        <pc:sldMkLst>
          <pc:docMk/>
          <pc:sldMk cId="1305229592" sldId="289"/>
        </pc:sldMkLst>
        <pc:spChg chg="mod">
          <ac:chgData name="Robert Nijssen" userId="S::rnijssen@davinci.nl::a0678784-10dc-4e64-ab67-f5e6f1931f2f" providerId="AD" clId="Web-{0D9A685C-3FB6-4797-A0D3-BDB48EA9EAA1}" dt="2022-06-17T14:14:31.861" v="52"/>
          <ac:spMkLst>
            <pc:docMk/>
            <pc:sldMk cId="1305229592" sldId="289"/>
            <ac:spMk id="2" creationId="{00000000-0000-0000-0000-000000000000}"/>
          </ac:spMkLst>
        </pc:spChg>
        <pc:spChg chg="mod">
          <ac:chgData name="Robert Nijssen" userId="S::rnijssen@davinci.nl::a0678784-10dc-4e64-ab67-f5e6f1931f2f" providerId="AD" clId="Web-{0D9A685C-3FB6-4797-A0D3-BDB48EA9EAA1}" dt="2022-06-17T14:14:31.861" v="52"/>
          <ac:spMkLst>
            <pc:docMk/>
            <pc:sldMk cId="1305229592" sldId="289"/>
            <ac:spMk id="3" creationId="{00000000-0000-0000-0000-000000000000}"/>
          </ac:spMkLst>
        </pc:spChg>
        <pc:picChg chg="add mod">
          <ac:chgData name="Robert Nijssen" userId="S::rnijssen@davinci.nl::a0678784-10dc-4e64-ab67-f5e6f1931f2f" providerId="AD" clId="Web-{0D9A685C-3FB6-4797-A0D3-BDB48EA9EAA1}" dt="2022-06-17T14:14:31.861" v="52"/>
          <ac:picMkLst>
            <pc:docMk/>
            <pc:sldMk cId="1305229592" sldId="289"/>
            <ac:picMk id="4" creationId="{2BBC37ED-C8BF-6444-9647-636C3222FF9E}"/>
          </ac:picMkLst>
        </pc:picChg>
      </pc:sldChg>
    </pc:docChg>
  </pc:docChgLst>
  <pc:docChgLst>
    <pc:chgData name="René Touw" userId="db9bd0a8-287d-4589-9f0a-a4e59ed6cf33" providerId="ADAL" clId="{A6BDC9EC-5D27-43CE-9198-0E0643E663C5}"/>
    <pc:docChg chg="modSld">
      <pc:chgData name="René Touw" userId="db9bd0a8-287d-4589-9f0a-a4e59ed6cf33" providerId="ADAL" clId="{A6BDC9EC-5D27-43CE-9198-0E0643E663C5}" dt="2022-05-31T14:07:01.165" v="12" actId="14100"/>
      <pc:docMkLst>
        <pc:docMk/>
      </pc:docMkLst>
      <pc:sldChg chg="modSp mod">
        <pc:chgData name="René Touw" userId="db9bd0a8-287d-4589-9f0a-a4e59ed6cf33" providerId="ADAL" clId="{A6BDC9EC-5D27-43CE-9198-0E0643E663C5}" dt="2022-05-31T14:04:40.169" v="0" actId="20577"/>
        <pc:sldMkLst>
          <pc:docMk/>
          <pc:sldMk cId="1434987664" sldId="256"/>
        </pc:sldMkLst>
        <pc:spChg chg="mod">
          <ac:chgData name="René Touw" userId="db9bd0a8-287d-4589-9f0a-a4e59ed6cf33" providerId="ADAL" clId="{A6BDC9EC-5D27-43CE-9198-0E0643E663C5}" dt="2022-05-31T14:04:40.169" v="0" actId="20577"/>
          <ac:spMkLst>
            <pc:docMk/>
            <pc:sldMk cId="1434987664" sldId="256"/>
            <ac:spMk id="2" creationId="{C0FA49AF-10CC-8B42-977D-69584379DE41}"/>
          </ac:spMkLst>
        </pc:spChg>
      </pc:sldChg>
      <pc:sldChg chg="modSp mod">
        <pc:chgData name="René Touw" userId="db9bd0a8-287d-4589-9f0a-a4e59ed6cf33" providerId="ADAL" clId="{A6BDC9EC-5D27-43CE-9198-0E0643E663C5}" dt="2022-05-31T14:05:53.859" v="11" actId="1037"/>
        <pc:sldMkLst>
          <pc:docMk/>
          <pc:sldMk cId="702004247" sldId="261"/>
        </pc:sldMkLst>
        <pc:spChg chg="mod">
          <ac:chgData name="René Touw" userId="db9bd0a8-287d-4589-9f0a-a4e59ed6cf33" providerId="ADAL" clId="{A6BDC9EC-5D27-43CE-9198-0E0643E663C5}" dt="2022-05-31T14:05:53.859" v="11" actId="1037"/>
          <ac:spMkLst>
            <pc:docMk/>
            <pc:sldMk cId="702004247" sldId="261"/>
            <ac:spMk id="11" creationId="{01B329E6-2C18-4CA6-A5EB-560A3E8BFF35}"/>
          </ac:spMkLst>
        </pc:spChg>
      </pc:sldChg>
      <pc:sldChg chg="modSp mod">
        <pc:chgData name="René Touw" userId="db9bd0a8-287d-4589-9f0a-a4e59ed6cf33" providerId="ADAL" clId="{A6BDC9EC-5D27-43CE-9198-0E0643E663C5}" dt="2022-05-31T14:07:01.165" v="12" actId="14100"/>
        <pc:sldMkLst>
          <pc:docMk/>
          <pc:sldMk cId="1923922145" sldId="264"/>
        </pc:sldMkLst>
        <pc:spChg chg="mod">
          <ac:chgData name="René Touw" userId="db9bd0a8-287d-4589-9f0a-a4e59ed6cf33" providerId="ADAL" clId="{A6BDC9EC-5D27-43CE-9198-0E0643E663C5}" dt="2022-05-31T14:07:01.165" v="12" actId="14100"/>
          <ac:spMkLst>
            <pc:docMk/>
            <pc:sldMk cId="1923922145" sldId="264"/>
            <ac:spMk id="3" creationId="{87117195-C02B-46E5-A0B5-FDA4734C5C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C570-F4E5-4D0A-9B5F-AD64D0663ADC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E2F2-C4BE-4629-8899-EC61664316F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Toelichten</a:t>
            </a:r>
            <a:r>
              <a:rPr lang="nl-NL" baseline="0"/>
              <a:t> hoe te werken met MS Teams in deze bijeenkomst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Hand opsteken 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Vragen in chatbox stellen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Geluid op </a:t>
            </a:r>
            <a:r>
              <a:rPr lang="nl-NL" baseline="0" err="1"/>
              <a:t>mute</a:t>
            </a:r>
            <a:endParaRPr lang="nl-NL" baseline="0"/>
          </a:p>
          <a:p>
            <a:pPr marL="171450" indent="-171450">
              <a:buFontTx/>
              <a:buChar char="-"/>
            </a:pPr>
            <a:endParaRPr lang="nl-NL" baseline="0"/>
          </a:p>
          <a:p>
            <a:pPr marL="171450" indent="-171450">
              <a:buFontTx/>
              <a:buChar char="-"/>
            </a:pPr>
            <a:r>
              <a:rPr lang="nl-NL" baseline="0"/>
              <a:t>Voorstellen van de spreker(s) en toelichten wat de rol is.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Laten weten hoe lang de presentatie duurt en wanneer er tijd is voor vragen</a:t>
            </a:r>
          </a:p>
          <a:p>
            <a:pPr marL="171450" indent="-171450">
              <a:buFontTx/>
              <a:buChar char="-"/>
            </a:pPr>
            <a:r>
              <a:rPr lang="nl-NL" baseline="0"/>
              <a:t>Aangeven dat de presentatie nog gemaild wordt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87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Eventueel iets over start lessen, te laat komen, smoezen, te laat inleveren,</a:t>
            </a:r>
            <a:r>
              <a:rPr lang="nl-NL" baseline="0"/>
              <a:t> etc.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99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Eventueel nog iets</a:t>
            </a:r>
            <a:r>
              <a:rPr lang="nl-NL" baseline="0"/>
              <a:t> over DUO, lesgelden, zenuwachting zijn, groepsbinding, studentambassadeurs, Leerpark verkennen, etc.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1D008-CA1C-42DC-BAE2-1987A987B8F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8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VAN DEZE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SCHEIDINGS-</a:t>
            </a:r>
            <a:br>
              <a:rPr lang="nl-NL"/>
            </a:br>
            <a:r>
              <a:rPr lang="nl-NL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SCHEIDINGS-</a:t>
            </a:r>
            <a:br>
              <a:rPr lang="nl-NL"/>
            </a:br>
            <a:r>
              <a:rPr lang="nl-NL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Klikken om een hoofdstuk toe te voegen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VAN DEZE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</a:t>
            </a:r>
            <a:br>
              <a:rPr lang="nl-NL"/>
            </a:br>
            <a:r>
              <a:rPr lang="nl-NL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/>
              <a:t>Klikken om een hoofdstuk toe te voegen</a:t>
            </a:r>
          </a:p>
          <a:p>
            <a:pPr lvl="0"/>
            <a:endParaRPr lang="nl-NL"/>
          </a:p>
          <a:p>
            <a:pPr lvl="0"/>
            <a:endParaRPr lang="nl-NL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WELKOM,</a:t>
            </a:r>
            <a:br>
              <a:rPr lang="nl-NL"/>
            </a:br>
            <a:r>
              <a:rPr lang="nl-NL"/>
              <a:t>LEUK DAT</a:t>
            </a:r>
            <a:br>
              <a:rPr lang="nl-NL"/>
            </a:br>
            <a:r>
              <a:rPr lang="nl-NL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 VAN DE</a:t>
            </a:r>
            <a:br>
              <a:rPr lang="nl-NL"/>
            </a:br>
            <a:r>
              <a:rPr lang="nl-NL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 VAN</a:t>
            </a:r>
            <a:br>
              <a:rPr lang="nl-NL"/>
            </a:br>
            <a:r>
              <a:rPr lang="nl-NL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 VAN DE</a:t>
            </a:r>
            <a:br>
              <a:rPr lang="nl-NL"/>
            </a:br>
            <a:r>
              <a:rPr lang="nl-NL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avinci.nl/" TargetMode="External"/><Relationship Id="rId2" Type="http://schemas.openxmlformats.org/officeDocument/2006/relationships/hyperlink" Target="mailto:studentnummer@mydavinci.n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davinci-itenmedia.nl/" TargetMode="External"/><Relationship Id="rId2" Type="http://schemas.openxmlformats.org/officeDocument/2006/relationships/hyperlink" Target="https://schoolboek.nl/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question-head-circle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4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AANWEZIGHEID EN LEERPLICHT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Aanwezigheidsregistratie via digitaal klassenboek </a:t>
            </a:r>
          </a:p>
          <a:p>
            <a:pPr marL="342900" indent="-342900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Ziekmelden doe je via het telefoonnummer op studentenpas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18- door ouder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18+ door student</a:t>
            </a:r>
          </a:p>
          <a:p>
            <a:pPr marL="342900" indent="-342900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In geval van te hoog verzuim van 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student volgt automatische melding 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bij leerplicht.</a:t>
            </a:r>
            <a:br>
              <a:rPr lang="nl-NL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784" y="3014133"/>
            <a:ext cx="4259217" cy="38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BINDEND STUDIEADVIES 1</a:t>
            </a:r>
            <a:r>
              <a:rPr lang="nl-NL" baseline="30000"/>
              <a:t>E</a:t>
            </a:r>
            <a:r>
              <a:rPr lang="nl-NL"/>
              <a:t> 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/>
              <a:t>Na de meivakantie/start blok 4 krijg je een bindend studieadvies </a:t>
            </a:r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endParaRPr lang="nl-NL"/>
          </a:p>
          <a:p>
            <a:pPr marL="0" lvl="0" indent="0">
              <a:buNone/>
            </a:pPr>
            <a:br>
              <a:rPr lang="nl-NL"/>
            </a:br>
            <a:endParaRPr lang="nl-NL"/>
          </a:p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566" y="3068961"/>
            <a:ext cx="4032448" cy="30243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3089920"/>
            <a:ext cx="25728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Met een positief bindend studieadvies spreekt het opleidingsteam het vertrouwen uit dat je op de goede weg bent en dat het diploma haalbaar is.</a:t>
            </a:r>
          </a:p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783017" y="3089920"/>
            <a:ext cx="32397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Met een negatief bindend advies spreekt het team uit dat het diploma in deze opleiding niet haalbaar is voor jou en dat je een andere opleiding moet gaan doen. </a:t>
            </a:r>
          </a:p>
          <a:p>
            <a:r>
              <a:rPr lang="nl-NL" sz="2000"/>
              <a:t>We begeleiden je naar een opleiding die beter bij je past.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36849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9A536-47F5-4BA9-9D96-AB890BD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17195-C02B-46E5-A0B5-FDA4734C5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8022336" cy="4351338"/>
          </a:xfrm>
        </p:spPr>
        <p:txBody>
          <a:bodyPr/>
          <a:lstStyle/>
          <a:p>
            <a:pPr marL="0" indent="0">
              <a:buNone/>
              <a:tabLst>
                <a:tab pos="4754563" algn="l"/>
              </a:tabLst>
            </a:pPr>
            <a:r>
              <a:rPr lang="nl-NL" sz="2200" b="1"/>
              <a:t>2022 - 2023</a:t>
            </a:r>
          </a:p>
          <a:p>
            <a:r>
              <a:rPr lang="nl-NL" sz="2200"/>
              <a:t>Herfstvakantie ma. 24 oktober t/m vrij. 28 oktober 2022</a:t>
            </a:r>
          </a:p>
          <a:p>
            <a:r>
              <a:rPr lang="nl-NL" sz="2200"/>
              <a:t>Kerstvakantie ma. 26 december 2022 t/m vrij. 6 januari 2023</a:t>
            </a:r>
          </a:p>
          <a:p>
            <a:r>
              <a:rPr lang="nl-NL" sz="2200"/>
              <a:t>Voorjaarsvakantie ma. 27 februari t/m vrij. 3 maart 2023</a:t>
            </a:r>
          </a:p>
          <a:p>
            <a:r>
              <a:rPr lang="nl-NL" sz="2200"/>
              <a:t>Pasen vrij. 7 april t/m ma. 10 april 2023</a:t>
            </a:r>
          </a:p>
          <a:p>
            <a:r>
              <a:rPr lang="nl-NL" sz="2200"/>
              <a:t>Meivakantie do. 27 april t/m vrij. 5 mei 2023</a:t>
            </a:r>
          </a:p>
          <a:p>
            <a:r>
              <a:rPr lang="nl-NL" sz="2200"/>
              <a:t>Hemelvaart do. 18 mei t/m vrij. 19 mei 2023</a:t>
            </a:r>
          </a:p>
          <a:p>
            <a:r>
              <a:rPr lang="nl-NL" sz="2200"/>
              <a:t>Pinksteren ma. 29 mei 2023</a:t>
            </a:r>
          </a:p>
          <a:p>
            <a:r>
              <a:rPr lang="nl-NL" sz="2200"/>
              <a:t>Zomervakantie ma. 10 juli t/m vrij. 25 augustus 2023</a:t>
            </a:r>
          </a:p>
        </p:txBody>
      </p:sp>
    </p:spTree>
    <p:extLst>
      <p:ext uri="{BB962C8B-B14F-4D97-AF65-F5344CB8AC3E}">
        <p14:creationId xmlns:p14="http://schemas.microsoft.com/office/powerpoint/2010/main" val="192392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COMMUNICATIE MET STUDENT/OUDER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1200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/>
              <a:t>Informatie gaat naar student, niet naar de ouders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/>
              <a:t>Alle communicatie via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b="1">
                <a:solidFill>
                  <a:srgbClr val="FF0000"/>
                </a:solidFill>
              </a:rPr>
              <a:t>Da Vinci e-mailadres &gt; </a:t>
            </a:r>
            <a:r>
              <a:rPr lang="nl-NL" sz="2800" b="1">
                <a:solidFill>
                  <a:srgbClr val="FF0000"/>
                </a:solidFill>
                <a:hlinkClick r:id="rId2"/>
              </a:rPr>
              <a:t>studentnummer@mydavinci.nl</a:t>
            </a:r>
            <a:r>
              <a:rPr lang="nl-NL" sz="2800" b="1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/>
              <a:t>My </a:t>
            </a:r>
            <a:r>
              <a:rPr lang="nl-NL" sz="2800" err="1"/>
              <a:t>davinci</a:t>
            </a:r>
            <a:r>
              <a:rPr lang="nl-NL" sz="2800"/>
              <a:t> met inlogcode (</a:t>
            </a:r>
            <a:r>
              <a:rPr lang="nl-NL" sz="2800">
                <a:hlinkClick r:id="rId3"/>
              </a:rPr>
              <a:t>www.mydavinci.nl</a:t>
            </a:r>
            <a:r>
              <a:rPr lang="nl-NL" sz="2800"/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nl-NL"/>
              <a:t>It’s Learning – digitale leeromgeving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nl-NL"/>
              <a:t>Periodieke persoonlijke gesprekken met SLB-er en student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nl-NL">
              <a:solidFill>
                <a:srgbClr val="9E9F9E"/>
              </a:solidFill>
            </a:endParaRPr>
          </a:p>
          <a:p>
            <a:pPr marL="0" indent="0">
              <a:buNone/>
            </a:pPr>
            <a:endParaRPr lang="nl-NL">
              <a:solidFill>
                <a:srgbClr val="1EB7CE"/>
              </a:solidFill>
            </a:endParaRP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58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LESROOSTER OP WWW.MYDAVINCI.NL</a:t>
            </a:r>
          </a:p>
        </p:txBody>
      </p:sp>
      <p:sp>
        <p:nvSpPr>
          <p:cNvPr id="6" name="Pijl-omlaag 5"/>
          <p:cNvSpPr/>
          <p:nvPr/>
        </p:nvSpPr>
        <p:spPr>
          <a:xfrm rot="5400000">
            <a:off x="10712414" y="1464827"/>
            <a:ext cx="484632" cy="978408"/>
          </a:xfrm>
          <a:prstGeom prst="downArrow">
            <a:avLst/>
          </a:prstGeom>
          <a:solidFill>
            <a:srgbClr val="00A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A78E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C46AD3-9276-8F77-B080-4F646F42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57" y="1711715"/>
            <a:ext cx="7907285" cy="50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LESMATERIALEN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Boeken en licenties</a:t>
            </a:r>
          </a:p>
          <a:p>
            <a:pPr lvl="1"/>
            <a:r>
              <a:rPr lang="nl-NL" sz="2800">
                <a:hlinkClick r:id="rId2"/>
              </a:rPr>
              <a:t>https://schoolboek.nl</a:t>
            </a:r>
            <a:br>
              <a:rPr lang="nl-NL" sz="2600"/>
            </a:br>
            <a:r>
              <a:rPr lang="nl-NL" sz="2600"/>
              <a:t> </a:t>
            </a:r>
          </a:p>
          <a:p>
            <a:pPr marL="0" indent="0">
              <a:buNone/>
            </a:pPr>
            <a:r>
              <a:rPr lang="nl-NL"/>
              <a:t>Laptop </a:t>
            </a:r>
          </a:p>
          <a:p>
            <a:pPr lvl="1"/>
            <a:r>
              <a:rPr lang="nl-NL" sz="2600"/>
              <a:t>Specificaties laptop staan op de opleidingspagina van je opleiding, zie </a:t>
            </a:r>
            <a:r>
              <a:rPr lang="nl-NL" sz="2600">
                <a:hlinkClick r:id="rId3"/>
              </a:rPr>
              <a:t>https://it.davinci-itenmedia.nl</a:t>
            </a:r>
            <a:endParaRPr lang="nl-NL" sz="2600"/>
          </a:p>
          <a:p>
            <a:pPr marL="457200" lvl="1" indent="0">
              <a:buNone/>
            </a:pPr>
            <a:br>
              <a:rPr lang="nl-NL" sz="2600"/>
            </a:b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36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22935"/>
            <a:ext cx="10515600" cy="923303"/>
          </a:xfrm>
        </p:spPr>
        <p:txBody>
          <a:bodyPr anchor="t">
            <a:normAutofit/>
          </a:bodyPr>
          <a:lstStyle/>
          <a:p>
            <a:r>
              <a:rPr lang="nl-NL"/>
              <a:t>ROOKVRIJ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</p:spPr>
        <p:txBody>
          <a:bodyPr lIns="91440" tIns="45720" rIns="91440" bIns="45720">
            <a:normAutofit/>
          </a:bodyPr>
          <a:lstStyle/>
          <a:p>
            <a:pPr marL="457200" indent="-457200"/>
            <a:r>
              <a:rPr lang="nl-NL"/>
              <a:t>Nieuw en strenger beleid</a:t>
            </a:r>
            <a:endParaRPr lang="en-US"/>
          </a:p>
          <a:p>
            <a:pPr marL="457200" indent="-457200"/>
            <a:r>
              <a:rPr lang="nl-NL"/>
              <a:t>Buiten de blauwe lijnen</a:t>
            </a:r>
          </a:p>
          <a:p>
            <a:pPr marL="457200" indent="-457200"/>
            <a:r>
              <a:rPr lang="nl-NL"/>
              <a:t>Boete 140 euro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BC37ED-C8BF-6444-9647-636C3222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49" y="2005099"/>
            <a:ext cx="3762101" cy="376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22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START VAN HET STUDIEJAAR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nl-NL"/>
              <a:t>Uitgebreide informatiebrief ontvang je per mail medio juli</a:t>
            </a:r>
          </a:p>
          <a:p>
            <a:r>
              <a:rPr lang="nl-NL"/>
              <a:t>Bestellen van boeken en andere materialen</a:t>
            </a:r>
            <a:endParaRPr lang="nl-NL">
              <a:cs typeface="Arial"/>
            </a:endParaRPr>
          </a:p>
          <a:p>
            <a:r>
              <a:rPr lang="nl-NL"/>
              <a:t>Introductieweek</a:t>
            </a:r>
            <a:endParaRPr lang="nl-NL">
              <a:cs typeface="Arial"/>
            </a:endParaRPr>
          </a:p>
          <a:p>
            <a:pPr marL="0" indent="0">
              <a:buNone/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88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DAB9D-5AF6-4E04-BB46-08AE2192D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pic>
        <p:nvPicPr>
          <p:cNvPr id="4" name="Afbeelding 3" descr="Afbeelding met venster&#10;&#10;Automatisch gegenereerde beschrijving">
            <a:extLst>
              <a:ext uri="{FF2B5EF4-FFF2-40B4-BE49-F238E27FC236}">
                <a16:creationId xmlns:a16="http://schemas.microsoft.com/office/drawing/2014/main" id="{EA00E0B3-D53E-42BE-A944-29EE4FE4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0174" y="2543174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4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Ouder-info-avond</a:t>
            </a:r>
            <a:br>
              <a:rPr lang="nl-NL"/>
            </a:br>
            <a:r>
              <a:rPr lang="nl-NL" sz="4000"/>
              <a:t>20 juni 2022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Welkom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Algemene informatie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Vakken / keuzedelen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Verloop opleiding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Begeleiding en communicatie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Lesmateriaal en benodigdheden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Start schooljaar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nl-NL"/>
              <a:t>Vragen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498080" y="4441371"/>
            <a:ext cx="4219303" cy="13977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lnSpc>
                <a:spcPts val="3000"/>
              </a:lnSpc>
            </a:pPr>
            <a:endParaRPr lang="nl-NL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9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56D40CC-1129-446E-8667-7DA6A849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433" y="4043494"/>
            <a:ext cx="3140423" cy="209157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722935"/>
            <a:ext cx="10515600" cy="923303"/>
          </a:xfrm>
        </p:spPr>
        <p:txBody>
          <a:bodyPr anchor="t">
            <a:normAutofit/>
          </a:bodyPr>
          <a:lstStyle/>
          <a:p>
            <a:r>
              <a:rPr lang="nl-NL"/>
              <a:t>Algemene informatie</a:t>
            </a:r>
          </a:p>
        </p:txBody>
      </p:sp>
      <p:pic>
        <p:nvPicPr>
          <p:cNvPr id="6" name="Tijdelijke aanduiding voor inhoud 5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4A707EF3-71A9-4317-BED5-FA06829EF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237" r="10276" b="-1"/>
          <a:stretch/>
        </p:blipFill>
        <p:spPr>
          <a:xfrm>
            <a:off x="5566295" y="2024400"/>
            <a:ext cx="2822696" cy="2370408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B329E6-2C18-4CA6-A5EB-560A3E8BFF3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68418" y="2005099"/>
            <a:ext cx="4052805" cy="3762101"/>
          </a:xfrm>
        </p:spPr>
        <p:txBody>
          <a:bodyPr>
            <a:normAutofit/>
          </a:bodyPr>
          <a:lstStyle/>
          <a:p>
            <a:r>
              <a:rPr lang="en-US" sz="2400" err="1"/>
              <a:t>Gebouw</a:t>
            </a:r>
            <a:r>
              <a:rPr lang="en-US" sz="2400"/>
              <a:t> Azzurro</a:t>
            </a:r>
          </a:p>
          <a:p>
            <a:r>
              <a:rPr lang="en-US" sz="2400" err="1"/>
              <a:t>Leerpark</a:t>
            </a:r>
            <a:r>
              <a:rPr lang="en-US" sz="2400"/>
              <a:t> – </a:t>
            </a:r>
            <a:r>
              <a:rPr lang="en-US" sz="2400" err="1"/>
              <a:t>Romboutslaan</a:t>
            </a:r>
            <a:r>
              <a:rPr lang="en-US" sz="2400"/>
              <a:t> 34</a:t>
            </a:r>
          </a:p>
          <a:p>
            <a:r>
              <a:rPr lang="en-US" sz="2400"/>
              <a:t>-</a:t>
            </a:r>
          </a:p>
          <a:p>
            <a:r>
              <a:rPr lang="en-US" sz="2400" err="1"/>
              <a:t>Gebouw</a:t>
            </a:r>
            <a:r>
              <a:rPr lang="en-US" sz="2400"/>
              <a:t> </a:t>
            </a:r>
            <a:r>
              <a:rPr lang="en-US" sz="2400" err="1"/>
              <a:t>Mollenburgseweg</a:t>
            </a:r>
            <a:r>
              <a:rPr lang="en-US" sz="2400"/>
              <a:t> 82</a:t>
            </a:r>
          </a:p>
          <a:p>
            <a:r>
              <a:rPr lang="en-US" sz="2400" err="1"/>
              <a:t>Gorinchem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200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722935"/>
            <a:ext cx="10515600" cy="923303"/>
          </a:xfrm>
        </p:spPr>
        <p:txBody>
          <a:bodyPr anchor="t">
            <a:normAutofit/>
          </a:bodyPr>
          <a:lstStyle/>
          <a:p>
            <a:r>
              <a:rPr lang="nl-NL"/>
              <a:t>Algemene informatie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707EF3-71A9-4317-BED5-FA06829EF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38200" y="2024400"/>
            <a:ext cx="5181600" cy="3454400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B329E6-2C18-4CA6-A5EB-560A3E8BF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</p:spPr>
        <p:txBody>
          <a:bodyPr>
            <a:normAutofit/>
          </a:bodyPr>
          <a:lstStyle/>
          <a:p>
            <a:r>
              <a:rPr lang="en-US" err="1"/>
              <a:t>Studieloopbaanbegeleider</a:t>
            </a:r>
            <a:r>
              <a:rPr lang="en-US"/>
              <a:t> (SLB) </a:t>
            </a:r>
          </a:p>
          <a:p>
            <a:r>
              <a:rPr lang="en-US" err="1"/>
              <a:t>Zorg</a:t>
            </a:r>
            <a:endParaRPr lang="en-US"/>
          </a:p>
          <a:p>
            <a:r>
              <a:rPr lang="en-US" err="1"/>
              <a:t>Passend</a:t>
            </a:r>
            <a:r>
              <a:rPr lang="en-US"/>
              <a:t> </a:t>
            </a:r>
            <a:r>
              <a:rPr lang="en-US" err="1"/>
              <a:t>Onderwijs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9A536-47F5-4BA9-9D96-AB890BD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17195-C02B-46E5-A0B5-FDA4734C5C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Beroepsgericht</a:t>
            </a:r>
          </a:p>
          <a:p>
            <a:r>
              <a:rPr lang="nl-NL"/>
              <a:t>Aangevuld met Keuzedelen</a:t>
            </a:r>
          </a:p>
          <a:p>
            <a:r>
              <a:rPr lang="nl-NL"/>
              <a:t>Nederlands</a:t>
            </a:r>
          </a:p>
          <a:p>
            <a:r>
              <a:rPr lang="nl-NL"/>
              <a:t>Engels (alleen niveau 4)</a:t>
            </a:r>
          </a:p>
          <a:p>
            <a:r>
              <a:rPr lang="nl-NL"/>
              <a:t>Rekenen</a:t>
            </a:r>
          </a:p>
          <a:p>
            <a:r>
              <a:rPr lang="nl-NL"/>
              <a:t>We-Pair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070A77-349C-4BED-B5DE-1E166FBF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59" y="3092111"/>
            <a:ext cx="5401941" cy="30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8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CDF1593-9435-4229-80A5-082E6182C02F}"/>
              </a:ext>
            </a:extLst>
          </p:cNvPr>
          <p:cNvSpPr txBox="1">
            <a:spLocks/>
          </p:cNvSpPr>
          <p:nvPr/>
        </p:nvSpPr>
        <p:spPr>
          <a:xfrm>
            <a:off x="838200" y="722935"/>
            <a:ext cx="10515600" cy="92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buNone/>
              <a:defRPr sz="6000" b="1" kern="1200">
                <a:solidFill>
                  <a:srgbClr val="03A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4400"/>
              <a:t>Keuzedelen</a:t>
            </a:r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CB78DEA-EEF4-4EB0-AD70-843A8E7D750B}"/>
              </a:ext>
            </a:extLst>
          </p:cNvPr>
          <p:cNvSpPr txBox="1">
            <a:spLocks/>
          </p:cNvSpPr>
          <p:nvPr/>
        </p:nvSpPr>
        <p:spPr>
          <a:xfrm>
            <a:off x="838200" y="2024400"/>
            <a:ext cx="4648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Niveau 3</a:t>
            </a:r>
          </a:p>
          <a:p>
            <a:pPr lvl="2"/>
            <a:r>
              <a:rPr lang="nl-NL" sz="2400"/>
              <a:t>Engels</a:t>
            </a:r>
          </a:p>
          <a:p>
            <a:pPr lvl="2"/>
            <a:r>
              <a:rPr lang="nl-NL" sz="2400"/>
              <a:t>Elektrotechniek</a:t>
            </a:r>
          </a:p>
          <a:p>
            <a:pPr lvl="2"/>
            <a:r>
              <a:rPr lang="nl-NL" sz="2400"/>
              <a:t>Digitale vaardigheden</a:t>
            </a:r>
          </a:p>
          <a:p>
            <a:pPr lvl="2"/>
            <a:r>
              <a:rPr lang="nl-NL" sz="2400"/>
              <a:t>Software verdieping</a:t>
            </a:r>
          </a:p>
          <a:p>
            <a:pPr lvl="2"/>
            <a:r>
              <a:rPr lang="nl-NL" sz="2400"/>
              <a:t>3D print support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9CACAE7-22A8-69D2-13F6-F877D9269F32}"/>
              </a:ext>
            </a:extLst>
          </p:cNvPr>
          <p:cNvSpPr txBox="1">
            <a:spLocks/>
          </p:cNvSpPr>
          <p:nvPr/>
        </p:nvSpPr>
        <p:spPr>
          <a:xfrm>
            <a:off x="5715018" y="2024400"/>
            <a:ext cx="4648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/>
              <a:t>Niveau 4</a:t>
            </a:r>
          </a:p>
          <a:p>
            <a:pPr lvl="1"/>
            <a:r>
              <a:rPr lang="nl-NL"/>
              <a:t>Smart Technology</a:t>
            </a:r>
          </a:p>
          <a:p>
            <a:pPr lvl="1"/>
            <a:r>
              <a:rPr lang="nl-NL" sz="2400"/>
              <a:t>Digitale vaardigheden</a:t>
            </a:r>
          </a:p>
          <a:p>
            <a:pPr lvl="1"/>
            <a:r>
              <a:rPr lang="nl-NL" sz="2400"/>
              <a:t>Software verdieping</a:t>
            </a:r>
          </a:p>
          <a:p>
            <a:pPr lvl="1"/>
            <a:r>
              <a:rPr lang="nl-NL" sz="2400"/>
              <a:t>3D print support</a:t>
            </a:r>
            <a:endParaRPr lang="nl-NL"/>
          </a:p>
          <a:p>
            <a:pPr lvl="1"/>
            <a:r>
              <a:rPr lang="nl-NL"/>
              <a:t>Datacenter IT techniek</a:t>
            </a:r>
          </a:p>
          <a:p>
            <a:pPr lvl="1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5581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F27CD33-B7BB-C028-D26B-1D3E2A550A13}"/>
              </a:ext>
            </a:extLst>
          </p:cNvPr>
          <p:cNvSpPr txBox="1">
            <a:spLocks/>
          </p:cNvSpPr>
          <p:nvPr/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Eerste leerjaar voornamelijk opleiding</a:t>
            </a:r>
          </a:p>
          <a:p>
            <a:pPr lvl="1"/>
            <a:r>
              <a:rPr lang="nl-NL"/>
              <a:t>Opgedeeld in 4 blokken</a:t>
            </a:r>
            <a:endParaRPr lang="nl-NL">
              <a:cs typeface="Arial"/>
            </a:endParaRPr>
          </a:p>
          <a:p>
            <a:pPr lvl="1"/>
            <a:r>
              <a:rPr lang="nl-NL"/>
              <a:t>Einde blok een voorgangsgesprek</a:t>
            </a:r>
            <a:endParaRPr lang="nl-NL">
              <a:cs typeface="Arial"/>
            </a:endParaRPr>
          </a:p>
          <a:p>
            <a:r>
              <a:rPr lang="nl-NL"/>
              <a:t>Tweede leerjaar start met stage</a:t>
            </a:r>
            <a:endParaRPr lang="nl-NL">
              <a:cs typeface="Arial"/>
            </a:endParaRPr>
          </a:p>
          <a:p>
            <a:r>
              <a:rPr lang="nl-NL"/>
              <a:t>Aansluitend half jaar voorbereiden examen</a:t>
            </a:r>
            <a:endParaRPr lang="nl-NL">
              <a:cs typeface="Arial"/>
            </a:endParaRPr>
          </a:p>
          <a:p>
            <a:r>
              <a:rPr lang="nl-NL"/>
              <a:t>Keuzedelen en rekenen (onderdeel zak-slaag)</a:t>
            </a:r>
            <a:endParaRPr lang="nl-NL">
              <a:cs typeface="Arial"/>
            </a:endParaRPr>
          </a:p>
        </p:txBody>
      </p:sp>
      <p:pic>
        <p:nvPicPr>
          <p:cNvPr id="5" name="Tijdelijke aanduiding voor afbeelding 12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D381F510-F86D-D658-CC6E-E38AFEA7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10153651" y="2097088"/>
            <a:ext cx="1331912" cy="1331912"/>
          </a:xfrm>
          <a:prstGeom prst="rect">
            <a:avLst/>
          </a:prstGeom>
        </p:spPr>
      </p:pic>
      <p:pic>
        <p:nvPicPr>
          <p:cNvPr id="6" name="Tijdelijke aanduiding voor afbeelding 10" descr="Afbeelding met plafond, binnen, vloer, kamer&#10;&#10;Automatisch gegenereerde beschrijving">
            <a:extLst>
              <a:ext uri="{FF2B5EF4-FFF2-40B4-BE49-F238E27FC236}">
                <a16:creationId xmlns:a16="http://schemas.microsoft.com/office/drawing/2014/main" id="{5C0742D3-044A-F677-D186-FA903EEA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8668612" y="2097088"/>
            <a:ext cx="1331912" cy="1331912"/>
          </a:xfrm>
          <a:prstGeom prst="rect">
            <a:avLst/>
          </a:prstGeom>
        </p:spPr>
      </p:pic>
      <p:pic>
        <p:nvPicPr>
          <p:cNvPr id="7" name="Tijdelijke aanduiding voor afbeelding 16" descr="Afbeelding met gebouw, binnen, vloer, bibliotheek&#10;&#10;Automatisch gegenereerde beschrijving">
            <a:extLst>
              <a:ext uri="{FF2B5EF4-FFF2-40B4-BE49-F238E27FC236}">
                <a16:creationId xmlns:a16="http://schemas.microsoft.com/office/drawing/2014/main" id="{039E9F10-61AC-46AB-4199-A1D4CDEC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0153651" y="3568377"/>
            <a:ext cx="1331912" cy="1331912"/>
          </a:xfrm>
          <a:prstGeom prst="rect">
            <a:avLst/>
          </a:prstGeom>
        </p:spPr>
      </p:pic>
      <p:pic>
        <p:nvPicPr>
          <p:cNvPr id="8" name="Tijdelijke aanduiding voor afbeelding 14" descr="Afbeelding met binnen, tafel, stoel, kamer&#10;&#10;Automatisch gegenereerde beschrijving">
            <a:extLst>
              <a:ext uri="{FF2B5EF4-FFF2-40B4-BE49-F238E27FC236}">
                <a16:creationId xmlns:a16="http://schemas.microsoft.com/office/drawing/2014/main" id="{059D7AD5-8A87-C25F-0D86-CA9DEB65E1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8668612" y="3568377"/>
            <a:ext cx="1331912" cy="1331912"/>
          </a:xfrm>
          <a:prstGeom prst="rect">
            <a:avLst/>
          </a:prstGeom>
        </p:spPr>
      </p:pic>
      <p:pic>
        <p:nvPicPr>
          <p:cNvPr id="9" name="Tijdelijke aanduiding voor afbeelding 20" descr="Afbeelding met gebouw, buiten, straat, gras&#10;&#10;Automatisch gegenereerde beschrijving">
            <a:extLst>
              <a:ext uri="{FF2B5EF4-FFF2-40B4-BE49-F238E27FC236}">
                <a16:creationId xmlns:a16="http://schemas.microsoft.com/office/drawing/2014/main" id="{742A96D9-C32E-A896-5E84-B75C52C6FC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67" r="16667"/>
          <a:stretch>
            <a:fillRect/>
          </a:stretch>
        </p:blipFill>
        <p:spPr>
          <a:xfrm>
            <a:off x="10153651" y="5046544"/>
            <a:ext cx="1331912" cy="1331912"/>
          </a:xfrm>
          <a:prstGeom prst="rect">
            <a:avLst/>
          </a:prstGeom>
        </p:spPr>
      </p:pic>
      <p:pic>
        <p:nvPicPr>
          <p:cNvPr id="10" name="Tijdelijke aanduiding voor afbeelding 18" descr="Afbeelding met binnen, vloer, gebouw, kamer&#10;&#10;Automatisch gegenereerde beschrijving">
            <a:extLst>
              <a:ext uri="{FF2B5EF4-FFF2-40B4-BE49-F238E27FC236}">
                <a16:creationId xmlns:a16="http://schemas.microsoft.com/office/drawing/2014/main" id="{4ABCC38A-E35F-FB37-BEAD-1B093786ED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67" r="16667"/>
          <a:stretch>
            <a:fillRect/>
          </a:stretch>
        </p:blipFill>
        <p:spPr>
          <a:xfrm>
            <a:off x="8668612" y="5046544"/>
            <a:ext cx="1331912" cy="13319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5B73436-7E43-A88A-A239-CA5B9F9E5B50}"/>
              </a:ext>
            </a:extLst>
          </p:cNvPr>
          <p:cNvSpPr txBox="1">
            <a:spLocks/>
          </p:cNvSpPr>
          <p:nvPr/>
        </p:nvSpPr>
        <p:spPr>
          <a:xfrm>
            <a:off x="838200" y="720792"/>
            <a:ext cx="10515600" cy="724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buNone/>
              <a:defRPr sz="6000" b="1" kern="1200">
                <a:solidFill>
                  <a:srgbClr val="03A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4400"/>
              <a:t>Verloop opleiding niveau 3</a:t>
            </a:r>
          </a:p>
        </p:txBody>
      </p:sp>
    </p:spTree>
    <p:extLst>
      <p:ext uri="{BB962C8B-B14F-4D97-AF65-F5344CB8AC3E}">
        <p14:creationId xmlns:p14="http://schemas.microsoft.com/office/powerpoint/2010/main" val="315208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CC03-43F7-451B-8528-0418E2A5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Verloop opleiding niveau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39141-9D11-46A5-827C-26EA2B00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nl-NL"/>
              <a:t>Eerste leerjaar voornamelijk opleiding</a:t>
            </a:r>
          </a:p>
          <a:p>
            <a:pPr lvl="1"/>
            <a:r>
              <a:rPr lang="nl-NL"/>
              <a:t>Opgedeeld in 4 blokken</a:t>
            </a:r>
            <a:endParaRPr lang="nl-NL">
              <a:cs typeface="Arial"/>
            </a:endParaRPr>
          </a:p>
          <a:p>
            <a:pPr lvl="1"/>
            <a:r>
              <a:rPr lang="nl-NL"/>
              <a:t>Einde blok een voorgangsgesprek</a:t>
            </a:r>
            <a:endParaRPr lang="nl-NL">
              <a:cs typeface="Arial"/>
            </a:endParaRPr>
          </a:p>
          <a:p>
            <a:r>
              <a:rPr lang="nl-NL"/>
              <a:t>Tweede leerjaar </a:t>
            </a:r>
          </a:p>
          <a:p>
            <a:r>
              <a:rPr lang="nl-NL"/>
              <a:t>Start met stage 2 blokken inclusief examen</a:t>
            </a:r>
            <a:endParaRPr lang="nl-NL">
              <a:cs typeface="Arial"/>
            </a:endParaRPr>
          </a:p>
          <a:p>
            <a:pPr lvl="1"/>
            <a:r>
              <a:rPr lang="nl-NL"/>
              <a:t>Dan 2 blokken les inclusief AVO examens</a:t>
            </a:r>
            <a:endParaRPr lang="nl-NL">
              <a:cs typeface="Arial"/>
            </a:endParaRPr>
          </a:p>
          <a:p>
            <a:r>
              <a:rPr lang="nl-NL"/>
              <a:t>Derde leerjaar </a:t>
            </a:r>
            <a:endParaRPr lang="nl-NL">
              <a:cs typeface="Arial"/>
            </a:endParaRPr>
          </a:p>
          <a:p>
            <a:pPr lvl="1"/>
            <a:r>
              <a:rPr lang="nl-NL"/>
              <a:t>2 blokken les met World Global Solution</a:t>
            </a:r>
            <a:endParaRPr lang="nl-NL">
              <a:cs typeface="Arial"/>
            </a:endParaRPr>
          </a:p>
          <a:p>
            <a:pPr lvl="1"/>
            <a:r>
              <a:rPr lang="nl-NL"/>
              <a:t>Dan 2 blokken eindstage en afstuderen</a:t>
            </a:r>
            <a:br>
              <a:rPr lang="nl-NL"/>
            </a:br>
            <a:r>
              <a:rPr lang="nl-NL">
                <a:cs typeface="Arial"/>
              </a:rPr>
              <a:t>(keuzedelen en rekenen onderdeel zak-slaag)</a:t>
            </a:r>
          </a:p>
        </p:txBody>
      </p:sp>
      <p:pic>
        <p:nvPicPr>
          <p:cNvPr id="13" name="Tijdelijke aanduiding voor afbeelding 12" descr="Afbeelding met gras, buiten, gebouw, tekst&#10;&#10;Automatisch gegenereerde beschrijving">
            <a:extLst>
              <a:ext uri="{FF2B5EF4-FFF2-40B4-BE49-F238E27FC236}">
                <a16:creationId xmlns:a16="http://schemas.microsoft.com/office/drawing/2014/main" id="{F5B5768D-B170-4135-BC6C-398E2660DE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11" name="Tijdelijke aanduiding voor afbeelding 10" descr="Afbeelding met plafond, binnen, vloer, kamer&#10;&#10;Automatisch gegenereerde beschrijving">
            <a:extLst>
              <a:ext uri="{FF2B5EF4-FFF2-40B4-BE49-F238E27FC236}">
                <a16:creationId xmlns:a16="http://schemas.microsoft.com/office/drawing/2014/main" id="{EE1520A1-81D4-423E-A4B3-893DDCA245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67" r="16667"/>
          <a:stretch>
            <a:fillRect/>
          </a:stretch>
        </p:blipFill>
        <p:spPr/>
      </p:pic>
      <p:pic>
        <p:nvPicPr>
          <p:cNvPr id="17" name="Tijdelijke aanduiding voor afbeelding 16" descr="Afbeelding met gebouw, binnen, vloer, bibliotheek&#10;&#10;Automatisch gegenereerde beschrijving">
            <a:extLst>
              <a:ext uri="{FF2B5EF4-FFF2-40B4-BE49-F238E27FC236}">
                <a16:creationId xmlns:a16="http://schemas.microsoft.com/office/drawing/2014/main" id="{C322C23D-5690-455B-9806-B47817F49B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7" r="16667"/>
          <a:stretch>
            <a:fillRect/>
          </a:stretch>
        </p:blipFill>
        <p:spPr/>
      </p:pic>
      <p:pic>
        <p:nvPicPr>
          <p:cNvPr id="15" name="Tijdelijke aanduiding voor afbeelding 14" descr="Afbeelding met binnen, tafel, stoel, kamer&#10;&#10;Automatisch gegenereerde beschrijving">
            <a:extLst>
              <a:ext uri="{FF2B5EF4-FFF2-40B4-BE49-F238E27FC236}">
                <a16:creationId xmlns:a16="http://schemas.microsoft.com/office/drawing/2014/main" id="{6FDAAE12-DA40-481C-A16B-1590AF8E1A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67" r="16667"/>
          <a:stretch>
            <a:fillRect/>
          </a:stretch>
        </p:blipFill>
        <p:spPr/>
      </p:pic>
      <p:pic>
        <p:nvPicPr>
          <p:cNvPr id="21" name="Tijdelijke aanduiding voor afbeelding 20" descr="Afbeelding met gebouw, buiten, straat, gras&#10;&#10;Automatisch gegenereerde beschrijving">
            <a:extLst>
              <a:ext uri="{FF2B5EF4-FFF2-40B4-BE49-F238E27FC236}">
                <a16:creationId xmlns:a16="http://schemas.microsoft.com/office/drawing/2014/main" id="{4671FD06-B36D-4AF2-B0B8-40AE53AA21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6667" r="16667"/>
          <a:stretch>
            <a:fillRect/>
          </a:stretch>
        </p:blipFill>
        <p:spPr/>
      </p:pic>
      <p:pic>
        <p:nvPicPr>
          <p:cNvPr id="19" name="Tijdelijke aanduiding voor afbeelding 18" descr="Afbeelding met binnen, vloer, gebouw, kamer&#10;&#10;Automatisch gegenereerde beschrijving">
            <a:extLst>
              <a:ext uri="{FF2B5EF4-FFF2-40B4-BE49-F238E27FC236}">
                <a16:creationId xmlns:a16="http://schemas.microsoft.com/office/drawing/2014/main" id="{C0175BC9-0956-4C26-9295-5B80FD9444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0260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779C01EA3B1449E0D9A852B672420" ma:contentTypeVersion="16" ma:contentTypeDescription="Een nieuw document maken." ma:contentTypeScope="" ma:versionID="1889908984f4b6fc140838a6873315d1">
  <xsd:schema xmlns:xsd="http://www.w3.org/2001/XMLSchema" xmlns:xs="http://www.w3.org/2001/XMLSchema" xmlns:p="http://schemas.microsoft.com/office/2006/metadata/properties" xmlns:ns2="f697ca2f-c13f-440f-bf00-c0d8d546e829" xmlns:ns3="99807296-30c1-4a15-9556-cb8e2327649d" targetNamespace="http://schemas.microsoft.com/office/2006/metadata/properties" ma:root="true" ma:fieldsID="8961f4c4a3e2c4f18ee591dba602552a" ns2:_="" ns3:_="">
    <xsd:import namespace="f697ca2f-c13f-440f-bf00-c0d8d546e829"/>
    <xsd:import namespace="99807296-30c1-4a15-9556-cb8e23276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7ca2f-c13f-440f-bf00-c0d8d546e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35207d5-a808-4df6-8579-b841bdabf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07296-30c1-4a15-9556-cb8e23276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bee45c-0105-427d-9c81-eb8e2ad6129e}" ma:internalName="TaxCatchAll" ma:showField="CatchAllData" ma:web="99807296-30c1-4a15-9556-cb8e23276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97ca2f-c13f-440f-bf00-c0d8d546e829">
      <Terms xmlns="http://schemas.microsoft.com/office/infopath/2007/PartnerControls"/>
    </lcf76f155ced4ddcb4097134ff3c332f>
    <TaxCatchAll xmlns="99807296-30c1-4a15-9556-cb8e2327649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050FC7-49CD-4CE3-A117-D9BAB2F19BFE}">
  <ds:schemaRefs>
    <ds:schemaRef ds:uri="99807296-30c1-4a15-9556-cb8e2327649d"/>
    <ds:schemaRef ds:uri="f697ca2f-c13f-440f-bf00-c0d8d546e8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A2A2BD-FA78-4CBB-9110-86BCFBB2AD32}">
  <ds:schemaRefs>
    <ds:schemaRef ds:uri="704bd100-04c3-4515-a977-c4a79d764dae"/>
    <ds:schemaRef ds:uri="807586a3-8f92-4560-af85-4eae92acdb9b"/>
    <ds:schemaRef ds:uri="99807296-30c1-4a15-9556-cb8e2327649d"/>
    <ds:schemaRef ds:uri="f697ca2f-c13f-440f-bf00-c0d8d546e8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5BDF0D-8371-4E33-B203-39207BD4B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Kantoorthema</vt:lpstr>
      <vt:lpstr>PowerPoint Presentation</vt:lpstr>
      <vt:lpstr>Ouder-info-avond 20 juni 2022</vt:lpstr>
      <vt:lpstr>PROGRAMMA</vt:lpstr>
      <vt:lpstr>Algemene informatie</vt:lpstr>
      <vt:lpstr>Algemene informatie</vt:lpstr>
      <vt:lpstr>Vakken</vt:lpstr>
      <vt:lpstr>PowerPoint Presentation</vt:lpstr>
      <vt:lpstr>PowerPoint Presentation</vt:lpstr>
      <vt:lpstr>Verloop opleiding niveau 4</vt:lpstr>
      <vt:lpstr>AANWEZIGHEID EN LEERPLICHT </vt:lpstr>
      <vt:lpstr>BINDEND STUDIEADVIES 1E JAAR</vt:lpstr>
      <vt:lpstr>Vakantie</vt:lpstr>
      <vt:lpstr>COMMUNICATIE MET STUDENT/OUDER</vt:lpstr>
      <vt:lpstr>LESROOSTER OP WWW.MYDAVINCI.NL</vt:lpstr>
      <vt:lpstr>LESMATERIALEN </vt:lpstr>
      <vt:lpstr>ROOKVRIJ</vt:lpstr>
      <vt:lpstr>START VAN HET STUDIEJAAR</vt:lpstr>
      <vt:lpstr>Vragen?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</dc:title>
  <dc:creator>Robert Nijssen</dc:creator>
  <cp:revision>1</cp:revision>
  <dcterms:created xsi:type="dcterms:W3CDTF">2020-09-21T13:00:18Z</dcterms:created>
  <dcterms:modified xsi:type="dcterms:W3CDTF">2022-06-17T14:15:18Z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0x010100640779C01EA3B1449E0D9A852B672420</vt:lpwstr>
  </property>
  <property fmtid="{D5CDD505-2E9C-101B-9397-08002B2CF9AE}" pid="3" name="MediaServiceImageTags">
    <vt:lpwstr/>
  </property>
</Properties>
</file>